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sldIdLst>
    <p:sldId id="859" r:id="rId2"/>
    <p:sldId id="1017" r:id="rId3"/>
    <p:sldId id="1040" r:id="rId4"/>
    <p:sldId id="1019" r:id="rId5"/>
    <p:sldId id="1041" r:id="rId6"/>
    <p:sldId id="1021" r:id="rId7"/>
    <p:sldId id="1042" r:id="rId8"/>
    <p:sldId id="1039" r:id="rId9"/>
    <p:sldId id="1043" r:id="rId10"/>
    <p:sldId id="1018" r:id="rId11"/>
    <p:sldId id="1023" r:id="rId12"/>
    <p:sldId id="1026" r:id="rId13"/>
    <p:sldId id="1027" r:id="rId14"/>
    <p:sldId id="1045" r:id="rId15"/>
    <p:sldId id="1046" r:id="rId16"/>
    <p:sldId id="1025" r:id="rId17"/>
    <p:sldId id="1044" r:id="rId18"/>
    <p:sldId id="1047" r:id="rId19"/>
    <p:sldId id="1048" r:id="rId20"/>
    <p:sldId id="1049" r:id="rId21"/>
    <p:sldId id="1050" r:id="rId22"/>
    <p:sldId id="1030" r:id="rId23"/>
    <p:sldId id="1051" r:id="rId24"/>
    <p:sldId id="1055" r:id="rId25"/>
    <p:sldId id="1054" r:id="rId26"/>
    <p:sldId id="1053" r:id="rId27"/>
    <p:sldId id="1034" r:id="rId28"/>
    <p:sldId id="1062" r:id="rId29"/>
    <p:sldId id="1052" r:id="rId30"/>
    <p:sldId id="1056" r:id="rId31"/>
    <p:sldId id="1057" r:id="rId32"/>
    <p:sldId id="1058" r:id="rId33"/>
    <p:sldId id="1028" r:id="rId34"/>
    <p:sldId id="1060" r:id="rId35"/>
    <p:sldId id="1061" r:id="rId36"/>
    <p:sldId id="1037" r:id="rId3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30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18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2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18.png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" y="1721001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机械波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" y="2996952"/>
            <a:ext cx="12190412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波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的形成和描述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11512136" cy="3869951"/>
          </a:xfrm>
          <a:prstGeom prst="rect">
            <a:avLst/>
          </a:prstGeom>
        </p:spPr>
      </p:pic>
      <p:pic>
        <p:nvPicPr>
          <p:cNvPr id="3" name="名师点拨.eps" descr="id:21474938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000848"/>
            <a:ext cx="1993265" cy="46545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884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波长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的确定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根据定义确定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在波动中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振动相位总是相同的两个相邻质点间的距离等于一个波长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波在一个周期内传播的距离等于一个波长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根据波的图像确定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在波的图像上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振动位移总是相同的两个相邻质点间的距离为一个波长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在波的图像上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运动状态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总是相同的两个相邻质点间的距离为一个波长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在波的图像上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两个相邻波峰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或波谷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间的距离为一个波长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根据公式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来确定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机械波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的特点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2300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波动过程中介质内各质点的振动周期都与波源的振动周期相同，其运动特点可用三句话来描述：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先振动的质点带动后振动的质点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后振动的质点重复前面质点的振动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后振动质点的振动状态落后于先振动的质点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概括起来就是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带动、重复、落后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939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97398" y="911131"/>
            <a:ext cx="6638168" cy="573653"/>
          </a:xfrm>
          <a:prstGeom prst="rect">
            <a:avLst/>
          </a:prstGeom>
        </p:spPr>
      </p:pic>
      <p:pic>
        <p:nvPicPr>
          <p:cNvPr id="5" name="要点1.eps" descr="id:21474919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6689" y="1606896"/>
            <a:ext cx="1080120" cy="37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图甲所示，沿波的传播方向上有间距均为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的六个质点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，均静止在各自的平衡位置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时刻振源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从平衡位置开始沿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轴方向做简谐运动，其振动图像如图乙所示，形成的简谐横波以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 m/s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的速度水平向右传播，则下列说法正确的是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运动的路程为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cm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的加速度在减小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的振动方向沿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轴正方向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起振后的振动方向始终与质点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的振动方向相同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39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0476" y="905455"/>
            <a:ext cx="1127935" cy="363305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2431" y="5336257"/>
            <a:ext cx="912255" cy="32499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9262" y="2564904"/>
            <a:ext cx="4471376" cy="190728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14686" y="5256359"/>
            <a:ext cx="450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22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波的振动周期为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振动形式传播到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点需要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振动了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运动路程为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cm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同理可知在第</a:t>
            </a:r>
            <a:r>
              <a:rPr lang="en-US" altLang="zh-CN" b="1" u="wavy" smtClean="0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末质点</a:t>
            </a:r>
            <a:r>
              <a:rPr lang="en-US" altLang="zh-CN" b="1" i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开始振动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起振的方向与质点</a:t>
            </a:r>
            <a:r>
              <a:rPr lang="en-US" altLang="zh-CN" b="1" i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开始振动的方向相同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时间内质点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波的传播过程中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波上任一质点的起振方向均与波源相同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往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轴负方向运动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加速度增大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开始振动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末到达平衡位置并向下振动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振动方向沿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轴负方向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.4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相距半个波长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振动方向始终相反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4517" y="908720"/>
            <a:ext cx="808161" cy="288032"/>
          </a:xfrm>
          <a:prstGeom prst="rect">
            <a:avLst/>
          </a:prstGeom>
        </p:spPr>
      </p:pic>
      <p:pic>
        <p:nvPicPr>
          <p:cNvPr id="4" name="箭头右下.eps" descr="id:21474919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40372" y="2488188"/>
            <a:ext cx="370899" cy="2927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998" y="4581128"/>
            <a:ext cx="4471376" cy="190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060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振动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与波动的区别和联系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区别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研究对象不同：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单个质点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所表现出的周而复始的运动现象，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大量质点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表现出的周而复始的运动现象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运动成因不同：振动是质点由于某种原因离开平衡位置，同时受到指向平衡位置的力——回复力的作用而形成的一种运动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波动的介质中质点受到相邻质点的带动而随之振动，并将振动形式由近及远传播出去，各质点间存在相互作用力，各个质点都受到回复力作用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运动性质不同：质点的振动是变加速运动，波动在同一均匀介质中的传播速度不变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919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4430" y="908720"/>
            <a:ext cx="1062264" cy="37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976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联系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振动是波动的起因，波动是振动的传播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有波动一定有振动，有振动不一定有波动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波动的周期等于质点振动的周期，波动和振动都是周期性运动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386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关于机械波和机械振动的叙述正确的是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有机械振动必有机械波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有机械波必有机械振动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在波的传播过程中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如振源停止振动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波的传播不会立即停止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在波的传播过程中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振动的质点随波的传播发生迁移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39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5627" y="918270"/>
            <a:ext cx="1224136" cy="393921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2431" y="3703488"/>
            <a:ext cx="912255" cy="32499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27642" y="3651203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59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8281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机械振动不一定有机械波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因为还需要有传播机械波的介质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而机械波传播的就是机械振动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所以有机械波必有机械振动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在波的传播过程中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如振源停止振动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不会有新的机械波从波源发出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但已经形成的波还会继续向远处传播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不会立即停止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在波的传播过程中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振动的质点只在平衡位置附近振动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不会随波的传播发生迁移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0728"/>
            <a:ext cx="808161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0596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振动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图像与波的图像的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en-US" altLang="zh-CN" b="1" smtClean="0">
              <a:solidFill>
                <a:srgbClr val="00A45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两种图像的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3.eps" descr="id:21474920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1905" y="898225"/>
            <a:ext cx="1054789" cy="37053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514314"/>
              </p:ext>
            </p:extLst>
          </p:nvPr>
        </p:nvGraphicFramePr>
        <p:xfrm>
          <a:off x="442006" y="2060848"/>
          <a:ext cx="11413840" cy="3566160"/>
        </p:xfrm>
        <a:graphic>
          <a:graphicData uri="http://schemas.openxmlformats.org/drawingml/2006/table">
            <a:tbl>
              <a:tblPr firstRow="1" firstCol="1" bandRow="1"/>
              <a:tblGrid>
                <a:gridCol w="2122584">
                  <a:extLst>
                    <a:ext uri="{9D8B030D-6E8A-4147-A177-3AD203B41FA5}">
                      <a16:colId xmlns:a16="http://schemas.microsoft.com/office/drawing/2014/main" val="864780677"/>
                    </a:ext>
                  </a:extLst>
                </a:gridCol>
                <a:gridCol w="4716265">
                  <a:extLst>
                    <a:ext uri="{9D8B030D-6E8A-4147-A177-3AD203B41FA5}">
                      <a16:colId xmlns:a16="http://schemas.microsoft.com/office/drawing/2014/main" val="3346567485"/>
                    </a:ext>
                  </a:extLst>
                </a:gridCol>
                <a:gridCol w="4574991">
                  <a:extLst>
                    <a:ext uri="{9D8B030D-6E8A-4147-A177-3AD203B41FA5}">
                      <a16:colId xmlns:a16="http://schemas.microsoft.com/office/drawing/2014/main" val="10399166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振动图像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波的图像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6664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研究对象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一振动质点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沿波传播方向的所有质点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45722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研究内容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一质点的位移随时间的变化规律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某时刻所有质点的空间分布规律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14331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457797"/>
                  </a:ext>
                </a:extLst>
              </a:tr>
            </a:tbl>
          </a:graphicData>
        </a:graphic>
      </p:graphicFrame>
      <p:pic>
        <p:nvPicPr>
          <p:cNvPr id="1026" name="hjtt1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982" y="4005064"/>
            <a:ext cx="1895868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hjtt1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770" y="4005064"/>
            <a:ext cx="1895868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0569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39938"/>
              </p:ext>
            </p:extLst>
          </p:nvPr>
        </p:nvGraphicFramePr>
        <p:xfrm>
          <a:off x="406574" y="1052736"/>
          <a:ext cx="11521280" cy="3744416"/>
        </p:xfrm>
        <a:graphic>
          <a:graphicData uri="http://schemas.openxmlformats.org/drawingml/2006/table">
            <a:tbl>
              <a:tblPr firstRow="1" firstCol="1" bandRow="1"/>
              <a:tblGrid>
                <a:gridCol w="1312551">
                  <a:extLst>
                    <a:ext uri="{9D8B030D-6E8A-4147-A177-3AD203B41FA5}">
                      <a16:colId xmlns:a16="http://schemas.microsoft.com/office/drawing/2014/main" val="3686832980"/>
                    </a:ext>
                  </a:extLst>
                </a:gridCol>
                <a:gridCol w="5240177">
                  <a:extLst>
                    <a:ext uri="{9D8B030D-6E8A-4147-A177-3AD203B41FA5}">
                      <a16:colId xmlns:a16="http://schemas.microsoft.com/office/drawing/2014/main" val="2128388971"/>
                    </a:ext>
                  </a:extLst>
                </a:gridCol>
                <a:gridCol w="4968552">
                  <a:extLst>
                    <a:ext uri="{9D8B030D-6E8A-4147-A177-3AD203B41FA5}">
                      <a16:colId xmlns:a16="http://schemas.microsoft.com/office/drawing/2014/main" val="3114342005"/>
                    </a:ext>
                  </a:extLst>
                </a:gridCol>
              </a:tblGrid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振动图像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波的图像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880280"/>
                  </a:ext>
                </a:extLst>
              </a:tr>
              <a:tr h="6754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物理意义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表示同一质点在各时刻的位移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表示某时刻各质点的位移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3884290"/>
                  </a:ext>
                </a:extLst>
              </a:tr>
              <a:tr h="25202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信息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质点的振动周期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质点的振幅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质点在各时刻的位移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质点在各时刻速度、加速度的方向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波长、振幅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所有质点在该时刻的位移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所有质点在该时刻的加速度方向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传播方向、振动方向的互判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70219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5242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的形成与传播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机械波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机械振动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在介质中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形成的波称为机械波，简称波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做机械振动的物体称为波源，传播波的物质称为介质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93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883444"/>
            <a:ext cx="6966049" cy="601340"/>
          </a:xfrm>
          <a:prstGeom prst="rect">
            <a:avLst/>
          </a:prstGeom>
        </p:spPr>
      </p:pic>
      <p:pic>
        <p:nvPicPr>
          <p:cNvPr id="4" name="知识点1.eps" descr="id:21474938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722978"/>
            <a:ext cx="1236455" cy="34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912345"/>
              </p:ext>
            </p:extLst>
          </p:nvPr>
        </p:nvGraphicFramePr>
        <p:xfrm>
          <a:off x="406574" y="1124744"/>
          <a:ext cx="11449271" cy="4056504"/>
        </p:xfrm>
        <a:graphic>
          <a:graphicData uri="http://schemas.openxmlformats.org/drawingml/2006/table">
            <a:tbl>
              <a:tblPr firstRow="1" firstCol="1" bandRow="1"/>
              <a:tblGrid>
                <a:gridCol w="2115825">
                  <a:extLst>
                    <a:ext uri="{9D8B030D-6E8A-4147-A177-3AD203B41FA5}">
                      <a16:colId xmlns:a16="http://schemas.microsoft.com/office/drawing/2014/main" val="3833286118"/>
                    </a:ext>
                  </a:extLst>
                </a:gridCol>
                <a:gridCol w="4939215">
                  <a:extLst>
                    <a:ext uri="{9D8B030D-6E8A-4147-A177-3AD203B41FA5}">
                      <a16:colId xmlns:a16="http://schemas.microsoft.com/office/drawing/2014/main" val="844987137"/>
                    </a:ext>
                  </a:extLst>
                </a:gridCol>
                <a:gridCol w="4394231">
                  <a:extLst>
                    <a:ext uri="{9D8B030D-6E8A-4147-A177-3AD203B41FA5}">
                      <a16:colId xmlns:a16="http://schemas.microsoft.com/office/drawing/2014/main" val="11709031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振动图像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波的图像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86388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变化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随时间推移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图像延续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但已有形状不变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随时间推移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波形沿传播方向平移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29612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一完整曲线占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横坐标的距离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表示一个周期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表示一个波长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9031238"/>
                  </a:ext>
                </a:extLst>
              </a:tr>
              <a:tr h="13133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形象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比喻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记录着一个人一段时间内活动的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录像带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记录着许多人某时刻动作、表情的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集体照片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6052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59214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振动图像和波的图像的关联分析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求解波的图像与振动图像综合类问题可采用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一分、一看、二找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分清振动图像与波的图像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此问题最简单，只要看清横坐标即可，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横坐标为 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则为波的图像，横坐标为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则为振动图像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看清横、纵坐标的单位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尤其要注意单位前的数量级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找准振动图像对应的质点；找准波的图像对应的时刻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501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波向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轴负方向传播</a:t>
            </a:r>
            <a:r>
              <a:rPr lang="zh-CN" altLang="zh-CN" b="1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图甲所示是一列机械波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时刻的波形图像，图乙所示是平衡位置在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的振动图像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波的传播方向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不需要说明理由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901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6882"/>
            <a:ext cx="1133782" cy="365455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2431" y="3445943"/>
            <a:ext cx="912255" cy="324991"/>
          </a:xfrm>
          <a:prstGeom prst="rect">
            <a:avLst/>
          </a:prstGeom>
        </p:spPr>
      </p:pic>
      <p:pic>
        <p:nvPicPr>
          <p:cNvPr id="5" name="24xb17.jpg" descr="id:214749202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19142" y="1534725"/>
            <a:ext cx="2871762" cy="2085537"/>
          </a:xfrm>
          <a:prstGeom prst="rect">
            <a:avLst/>
          </a:prstGeom>
        </p:spPr>
      </p:pic>
      <p:pic>
        <p:nvPicPr>
          <p:cNvPr id="6" name="24xb18.jpg" descr="id:214749202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741242" y="1888249"/>
            <a:ext cx="2250508" cy="1863658"/>
          </a:xfrm>
          <a:prstGeom prst="rect">
            <a:avLst/>
          </a:prstGeom>
        </p:spPr>
      </p:pic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91495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由图乙知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时刻质点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向下振动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微平移法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可判断出波向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轴负方向传播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解析.eps" descr="id:214749203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23942" y="4121663"/>
            <a:ext cx="809683" cy="28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3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波的传播速度大小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xb17.jpg" descr="id:21474920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1415471"/>
            <a:ext cx="2871762" cy="2085537"/>
          </a:xfrm>
          <a:prstGeom prst="rect">
            <a:avLst/>
          </a:prstGeom>
        </p:spPr>
      </p:pic>
      <p:pic>
        <p:nvPicPr>
          <p:cNvPr id="4" name="24xb18.jpg" descr="id:21474920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47194" y="1744233"/>
            <a:ext cx="2188372" cy="1812202"/>
          </a:xfrm>
          <a:prstGeom prst="rect">
            <a:avLst/>
          </a:prstGeom>
        </p:spPr>
      </p:pic>
      <p:pic>
        <p:nvPicPr>
          <p:cNvPr id="5" name="24答案.eps" descr="id:21474920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86646" y="1477541"/>
            <a:ext cx="828040" cy="29527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14686" y="1397365"/>
            <a:ext cx="1031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</a:rPr>
              <a:t>20 m/s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4"/>
              <p:cNvSpPr txBox="1">
                <a:spLocks/>
              </p:cNvSpPr>
              <p:nvPr/>
            </p:nvSpPr>
            <p:spPr bwMode="auto">
              <a:xfrm>
                <a:off x="360854" y="3631901"/>
                <a:ext cx="11485848" cy="1453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图甲可知波长为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由图乙可知波的周期为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 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波的传播速度为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m/s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内容占位符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631901"/>
                <a:ext cx="11485848" cy="1453283"/>
              </a:xfrm>
              <a:prstGeom prst="rect">
                <a:avLst/>
              </a:prstGeom>
              <a:blipFill>
                <a:blip r:embed="rId5"/>
                <a:stretch>
                  <a:fillRect l="-796"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24解析.eps" descr="id:214749203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51423" y="3848403"/>
            <a:ext cx="908050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70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0.525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时间内通过的路程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xb17.jpg" descr="id:21474920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1412776"/>
            <a:ext cx="2871762" cy="2085537"/>
          </a:xfrm>
          <a:prstGeom prst="rect">
            <a:avLst/>
          </a:prstGeom>
        </p:spPr>
      </p:pic>
      <p:pic>
        <p:nvPicPr>
          <p:cNvPr id="4" name="24xb18.jpg" descr="id:21474920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03318" y="1682734"/>
            <a:ext cx="2304256" cy="19081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342678" y="1439935"/>
                <a:ext cx="1891993" cy="4976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smtClean="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20</a:t>
                </a:r>
                <a:r>
                  <a:rPr lang="zh-CN" altLang="zh-CN" sz="240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sz="2400">
                    <a:solidFill>
                      <a:schemeClr val="tx1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400">
                    <a:solidFill>
                      <a:schemeClr val="tx1"/>
                    </a:solidFill>
                  </a:rPr>
                  <a:t>cm</a:t>
                </a:r>
                <a:endParaRPr lang="zh-CN" altLang="en-US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2678" y="1439935"/>
                <a:ext cx="1891993" cy="497637"/>
              </a:xfrm>
              <a:prstGeom prst="rect">
                <a:avLst/>
              </a:prstGeom>
              <a:blipFill>
                <a:blip r:embed="rId4"/>
                <a:stretch>
                  <a:fillRect l="-4823" t="-7317" r="-4502" b="-268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答案.eps" descr="id:21474920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86646" y="1549549"/>
            <a:ext cx="828040" cy="2952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6"/>
              <p:cNvSpPr txBox="1">
                <a:spLocks/>
              </p:cNvSpPr>
              <p:nvPr/>
            </p:nvSpPr>
            <p:spPr bwMode="auto">
              <a:xfrm>
                <a:off x="360854" y="3408142"/>
                <a:ext cx="11485848" cy="2973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图乙可知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振幅为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cm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0.525 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振动时间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与周期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的关系是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𝟖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点在前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时间内通过的路程为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点在后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时间内通过的路程为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sin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点在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0.525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时间内通过的路程为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cm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内容占位符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408142"/>
                <a:ext cx="11485848" cy="2973186"/>
              </a:xfrm>
              <a:prstGeom prst="rect">
                <a:avLst/>
              </a:prstGeom>
              <a:blipFill>
                <a:blip r:embed="rId6"/>
                <a:stretch>
                  <a:fillRect l="-796" r="-849" b="-102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24解析.eps" descr="id:2147492036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550590" y="3588848"/>
            <a:ext cx="908050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85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横波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的传播方向与质点振动方向的判断方法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要点4.eps" descr="id:21474920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8819" y="904524"/>
            <a:ext cx="937761" cy="329521"/>
          </a:xfrm>
          <a:prstGeom prst="rect">
            <a:avLst/>
          </a:prstGeom>
        </p:spPr>
      </p:pic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984370"/>
              </p:ext>
            </p:extLst>
          </p:nvPr>
        </p:nvGraphicFramePr>
        <p:xfrm>
          <a:off x="478582" y="1556792"/>
          <a:ext cx="11368119" cy="3017520"/>
        </p:xfrm>
        <a:graphic>
          <a:graphicData uri="http://schemas.openxmlformats.org/drawingml/2006/table">
            <a:tbl>
              <a:tblPr firstRow="1" firstCol="1" bandRow="1"/>
              <a:tblGrid>
                <a:gridCol w="1296144">
                  <a:extLst>
                    <a:ext uri="{9D8B030D-6E8A-4147-A177-3AD203B41FA5}">
                      <a16:colId xmlns:a16="http://schemas.microsoft.com/office/drawing/2014/main" val="3681656698"/>
                    </a:ext>
                  </a:extLst>
                </a:gridCol>
                <a:gridCol w="6552728">
                  <a:extLst>
                    <a:ext uri="{9D8B030D-6E8A-4147-A177-3AD203B41FA5}">
                      <a16:colId xmlns:a16="http://schemas.microsoft.com/office/drawing/2014/main" val="2288150411"/>
                    </a:ext>
                  </a:extLst>
                </a:gridCol>
                <a:gridCol w="3519247">
                  <a:extLst>
                    <a:ext uri="{9D8B030D-6E8A-4147-A177-3AD203B41FA5}">
                      <a16:colId xmlns:a16="http://schemas.microsoft.com/office/drawing/2014/main" val="25727791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4418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带动法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在质点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附近靠近波源一侧的图像上另找一点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P'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P'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上方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向上振动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P'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下方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则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向下振动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如图所示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1336368"/>
                  </a:ext>
                </a:extLst>
              </a:tr>
            </a:tbl>
          </a:graphicData>
        </a:graphic>
      </p:graphicFrame>
      <p:pic>
        <p:nvPicPr>
          <p:cNvPr id="4098" name="hjQW32n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485" y="2564904"/>
            <a:ext cx="1520809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hjQW33n.e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3029" y="2636912"/>
            <a:ext cx="1520809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8452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836798"/>
              </p:ext>
            </p:extLst>
          </p:nvPr>
        </p:nvGraphicFramePr>
        <p:xfrm>
          <a:off x="406574" y="1001256"/>
          <a:ext cx="11449272" cy="4533136"/>
        </p:xfrm>
        <a:graphic>
          <a:graphicData uri="http://schemas.openxmlformats.org/drawingml/2006/table">
            <a:tbl>
              <a:tblPr firstRow="1" firstCol="1" bandRow="1"/>
              <a:tblGrid>
                <a:gridCol w="2016224">
                  <a:extLst>
                    <a:ext uri="{9D8B030D-6E8A-4147-A177-3AD203B41FA5}">
                      <a16:colId xmlns:a16="http://schemas.microsoft.com/office/drawing/2014/main" val="1397399038"/>
                    </a:ext>
                  </a:extLst>
                </a:gridCol>
                <a:gridCol w="6480720">
                  <a:extLst>
                    <a:ext uri="{9D8B030D-6E8A-4147-A177-3AD203B41FA5}">
                      <a16:colId xmlns:a16="http://schemas.microsoft.com/office/drawing/2014/main" val="2456252594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42743631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内容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图像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922782"/>
                  </a:ext>
                </a:extLst>
              </a:tr>
              <a:tr h="13030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上下坡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沿波的传播方向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上坡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的质点向下振动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下坡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的质点向上振动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223432"/>
                  </a:ext>
                </a:extLst>
              </a:tr>
              <a:tr h="15841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同侧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波形图上某点表示传播方向和振动方向的箭头在图线同侧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en-US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51324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微平移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将波形沿传播方向进行微小的平移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再由对应同一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坐标的两波形曲线上的点来判断振动方向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1517489"/>
                  </a:ext>
                </a:extLst>
              </a:tr>
            </a:tbl>
          </a:graphicData>
        </a:graphic>
      </p:graphicFrame>
      <p:pic>
        <p:nvPicPr>
          <p:cNvPr id="5123" name="hjx8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638" y="1700808"/>
            <a:ext cx="1270884" cy="99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hjx84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622" y="3212976"/>
            <a:ext cx="1712235" cy="83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hjx8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4998" y="4697511"/>
            <a:ext cx="1270883" cy="71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135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甲所示为一列简谐横波在某一时刻的波形图，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两质点的横坐标分别为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 i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，图乙所示为质点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从该时刻开始计时的振动图像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该波沿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方向传播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波速为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m/s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振动的路程为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此时刻质点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的速度沿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质点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时速度为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4.eps" descr="id:21474901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4754" y="902736"/>
            <a:ext cx="1147964" cy="370265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2431" y="4832201"/>
            <a:ext cx="912255" cy="32499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150" y="2565272"/>
            <a:ext cx="5906418" cy="215987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98976" y="476753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6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356240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题图可知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该简谐横波波长为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周期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所以波速为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该时刻质点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向上振动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由同侧法可知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该波沿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方向传播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经过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半个周期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质点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振动的路程为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此刻质点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运动方向与质点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相反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方向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波沿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方向传播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质点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在波谷处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速度为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356240"/>
              </a:xfrm>
              <a:blipFill>
                <a:blip r:embed="rId2"/>
                <a:stretch>
                  <a:fillRect l="-796" r="-849" b="-12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20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111616"/>
            <a:ext cx="849745" cy="30306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6854" y="4005064"/>
            <a:ext cx="5906418" cy="215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7630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1"/>
            <a:ext cx="11512136" cy="266429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处理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振动与波的关系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要两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定位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依据已知条件明确波的图像的时刻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依据质点振动图像找出该时刻质点振动的位移及振动方向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定时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依据已知条件找到波的图像中对应的质点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读出位移并判断振动方向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依据位移在振动图像中确定该质点处在此位移时的时刻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名师点拨.eps" descr="id:21474921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96752"/>
            <a:ext cx="1848575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63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7723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波的形成与传播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当手握绳端上下振动时，绳端带动相邻的质点上下振动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这个质点又带动更远一些的质点振动，以此类推，绳子上的质点都跟着振动起来，只是后面的质点总比前面的质点迟一些开始振动，绳端这种上下振动的状态就沿绳子传播出去了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离波源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，质点的振动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越滞后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，但各质点的起振方向与波源的起振方向相同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各质点的振动周期都与波源的振动周期相同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q27.jpg" descr="id:21474918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59102" y="3068960"/>
            <a:ext cx="2409312" cy="79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196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的多解问题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波的周期性造成多解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时间周期性：相隔时间为周期整数倍的两个时刻的波形图完全相同，时间间隔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与周期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的关系不明确造成多解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空间周期性：沿波的传播方向上，相隔距离为波长的整数倍的两质点的振动情况完全相同，质点间距离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与波长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的关系不明确造成多解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5.eps" descr="id:21474921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0699" y="908720"/>
            <a:ext cx="975995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7396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双向性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造成多解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对给定的波形图，波的传播方向不同，质点的振动方向也不同，反之亦然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传播方向双向性：波的传播方向不确定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振动方向双向性：质点振动方向不确定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波形的隐含性造成多解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3250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在波动问题中，往往只给出完整波形的一部分，或给出几个特殊点，而其余信息均处于隐性状态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这时波形就有多种情况，形成波动问题的多解性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9558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一列简谐横波沿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轴传播，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时刻的波形如图中实线所示，此时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处的质点沿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轴负方向振动；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2.0 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时刻的波形如图中虚线所示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波的传播速度可能为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0.3 m/s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波的传播速度可能为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0.9 m/s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此列波的波长为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0.8 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此列波沿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轴负向传播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hjbdf335.jpg" descr="id:21474921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31110" y="2204864"/>
            <a:ext cx="3594215" cy="2015860"/>
          </a:xfrm>
          <a:prstGeom prst="rect">
            <a:avLst/>
          </a:prstGeom>
        </p:spPr>
      </p:pic>
      <p:pic>
        <p:nvPicPr>
          <p:cNvPr id="4" name="24典例5.eps" descr="id:21474921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1423" y="908720"/>
            <a:ext cx="1064260" cy="342900"/>
          </a:xfrm>
          <a:prstGeom prst="rect">
            <a:avLst/>
          </a:prstGeom>
        </p:spPr>
      </p:pic>
      <p:pic>
        <p:nvPicPr>
          <p:cNvPr id="5" name="24答案.eps" descr="id:21474921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1423" y="4192535"/>
            <a:ext cx="828040" cy="29527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84727" y="4130974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64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335085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处的质点沿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轴负方向振动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根据同侧法可知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该简谐横波沿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轴正方向传播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此列波的波长为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0.8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1.2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根据题意得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所以波速为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d>
                          <m:d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b="1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zh-CN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m/s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0.3 m/s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0.9 m/s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3350854"/>
              </a:xfrm>
              <a:blipFill>
                <a:blip r:embed="rId2"/>
                <a:stretch>
                  <a:fillRect l="-796" r="-849" b="-12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39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62622"/>
            <a:ext cx="864096" cy="307967"/>
          </a:xfrm>
          <a:prstGeom prst="rect">
            <a:avLst/>
          </a:prstGeom>
        </p:spPr>
      </p:pic>
      <p:pic>
        <p:nvPicPr>
          <p:cNvPr id="4" name="hjbdf335.jpg" descr="id:214749212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67014" y="3933056"/>
            <a:ext cx="3594215" cy="2015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8328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所示是某时刻一列横波上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两质点的振动图像，两质点沿波的传播方向上的距离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6.0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，波长大于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6.0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，求这列波的波速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6.eps" descr="id:21474921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5098"/>
            <a:ext cx="1128525" cy="363662"/>
          </a:xfrm>
          <a:prstGeom prst="rect">
            <a:avLst/>
          </a:prstGeom>
        </p:spPr>
      </p:pic>
      <p:pic>
        <p:nvPicPr>
          <p:cNvPr id="4" name="wla439.jpg" descr="id:21474921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0990" y="2003383"/>
            <a:ext cx="2592288" cy="2013110"/>
          </a:xfrm>
          <a:prstGeom prst="rect">
            <a:avLst/>
          </a:prstGeom>
        </p:spPr>
      </p:pic>
      <p:pic>
        <p:nvPicPr>
          <p:cNvPr id="5" name="wla440.jpg" descr="id:21474921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391350" y="2060848"/>
            <a:ext cx="2503337" cy="19442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14686" y="1959223"/>
            <a:ext cx="21868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000000"/>
                </a:solidFill>
              </a:rPr>
              <a:t>60 m/s</a:t>
            </a:r>
            <a:r>
              <a:rPr lang="zh-CN" altLang="zh-CN" sz="24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2400" smtClean="0">
                <a:solidFill>
                  <a:srgbClr val="000000"/>
                </a:solidFill>
              </a:rPr>
              <a:t>20 m/s</a:t>
            </a:r>
            <a:endParaRPr lang="zh-CN" altLang="en-US"/>
          </a:p>
        </p:txBody>
      </p:sp>
      <p:pic>
        <p:nvPicPr>
          <p:cNvPr id="8" name="24答案.eps" descr="id:214749396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2003383"/>
            <a:ext cx="842082" cy="2999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内容占位符 1"/>
              <p:cNvSpPr txBox="1">
                <a:spLocks/>
              </p:cNvSpPr>
              <p:nvPr/>
            </p:nvSpPr>
            <p:spPr bwMode="auto">
              <a:xfrm>
                <a:off x="360854" y="4149080"/>
                <a:ext cx="11485848" cy="22443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振动图像可知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质点振动周期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0.4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取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时刻分析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质点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经平衡位置向上振动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质点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处于波谷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设波长为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若波由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传向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所以该波的波长为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𝟐𝟒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149080"/>
                <a:ext cx="11485848" cy="2244397"/>
              </a:xfrm>
              <a:prstGeom prst="rect">
                <a:avLst/>
              </a:prstGeom>
              <a:blipFill>
                <a:blip r:embed="rId6"/>
                <a:stretch>
                  <a:fillRect l="-796"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24解析.eps" descr="id:214749396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478582" y="4365104"/>
            <a:ext cx="864096" cy="30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73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330705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6.0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的条件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𝟐𝟒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6.0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所以只能取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24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波速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𝟐𝟒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 m/s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若波由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传向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𝟐𝟒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.0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的条件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𝟐𝟒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6.0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所以只能取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 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波速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𝝀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m/s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m/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3307059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wla439.jpg" descr="id:21474921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63877" y="4080186"/>
            <a:ext cx="2592288" cy="2013110"/>
          </a:xfrm>
          <a:prstGeom prst="rect">
            <a:avLst/>
          </a:prstGeom>
        </p:spPr>
      </p:pic>
      <p:pic>
        <p:nvPicPr>
          <p:cNvPr id="5" name="wla440.jpg" descr="id:21474921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04237" y="4137651"/>
            <a:ext cx="2503337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6004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855193"/>
            <a:ext cx="11512136" cy="567015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1108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周期性及双向性带来的多解问题的一般思路如下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首先考虑传播方向的双向性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如果题目未说明波的传播方向或没有其他条件暗示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应首先按波传播方向的可能性进行讨论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对设定的传播方向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确定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的关系或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的关系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一般先确定最简单的情况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即一个周期内的情况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然后在此基础上加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应注意题目是否有限制条件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如有的题目限制波的传播方向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限制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大于或小于某一值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限制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大于或小于某一值等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所以解题时应综合考虑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加强多解意识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认真分析题意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空间的周期性和时间的周期性是一致的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实质上是波形平移规律的应用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所以解题时我们可以针对不同题目选择其中一种方法求解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名师点拨.eps" descr="id:21474921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980728"/>
            <a:ext cx="1848711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399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的分类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横波和纵波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根据质点的振动方向和波的传播方向之间的关系，可以把机械波分为横波和纵波两类：质点的振动方向与波的传播方向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垂直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的波称为横波；质点的振动方向与波的传播方向在同一直线上的波称为纵波，如声波是典型的纵波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8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9199"/>
            <a:ext cx="1413871" cy="375988"/>
          </a:xfrm>
          <a:prstGeom prst="rect">
            <a:avLst/>
          </a:prstGeom>
        </p:spPr>
      </p:pic>
      <p:pic>
        <p:nvPicPr>
          <p:cNvPr id="4" name="xq28.jpg" descr="id:21474918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22998" y="3717032"/>
            <a:ext cx="4639531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标识性物理量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横波凸起的最高处称为波峰，凹下的最低处称为波谷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纵波质点分布最密的位置称为密部，质点分布最疏的位置称为疏部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举例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地震波中既有横波，又有纵波，而且纵波传播速度较快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声波是纵波，它不仅能在空气中传播，也能在固体、液体中传播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水波是比较复杂的机械波，不能简单地将水波当成横波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346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的描述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波的图像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用横坐标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表示沿波传播方向上各质点的平衡位置，用纵坐标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表示各个质点离开平衡位置的位移，规定位移方向向上为正值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在坐标平面内，以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某一时刻各个质点的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描出各对应点，再把这些点用平滑曲线连接起来，就得到该时刻波的图像，也称为波形曲线或波形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简谐波：波源做简谐运动时，在各个时刻波的图像是一条正弦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或余弦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曲线，这种波称为简谐波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它是一种最基本、最简单的波，其他复杂的波可视为由若干个简谐波合成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39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426973" cy="37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364" y="3140968"/>
            <a:ext cx="639372" cy="64561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7952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波的特征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周期和频率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60400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波传播时，各质点的振动周期相同，都等于波源的振动周期，这个周期就是波的周期，用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介质中质点振动的频率就是波的频率，用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波的周期和频率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互为倒数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𝒇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79525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7573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波长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两个相邻的、相对平衡位置的位移和振动方向总是相同的质点间的距离，称为波长，用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在横波中，两个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相邻波峰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或波谷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之间的距离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等于波长；在纵波中，两个相邻密部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或疏部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中央的距离等于波长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q29.jpg" descr="id:21474918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83038" y="3212976"/>
            <a:ext cx="3819508" cy="1584176"/>
          </a:xfrm>
          <a:prstGeom prst="rect">
            <a:avLst/>
          </a:prstGeom>
        </p:spPr>
      </p:pic>
      <p:pic>
        <p:nvPicPr>
          <p:cNvPr id="4" name="p40.jpg" descr="id:21474919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58004" y="5085184"/>
            <a:ext cx="4157482" cy="103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627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8866" y="3101691"/>
            <a:ext cx="1714468" cy="65461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1527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波速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775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振动传播的距离与传播时间之比称为波速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经过一个周期，振动在介质中传播的距离等于一个波长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通常，机械波在介质中的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波速由介质本身的性质决定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在不同的介质中，波速是不同的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775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波速与周期、波长、频率的关系：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λf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15276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087039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2836</Words>
  <Application>Microsoft Office PowerPoint</Application>
  <PresentationFormat>自定义</PresentationFormat>
  <Paragraphs>192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7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390</cp:revision>
  <dcterms:created xsi:type="dcterms:W3CDTF">2020-11-06T05:24:00Z</dcterms:created>
  <dcterms:modified xsi:type="dcterms:W3CDTF">2025-06-18T02:33:16Z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